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71" r:id="rId11"/>
    <p:sldId id="272"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b="1" i="1" dirty="0" smtClean="0">
                <a:effectLst>
                  <a:outerShdw blurRad="38100" dist="38100" dir="2700000" algn="tl">
                    <a:srgbClr val="000000">
                      <a:alpha val="43137"/>
                    </a:srgbClr>
                  </a:outerShdw>
                </a:effectLst>
              </a:rPr>
              <a:t>Epithelium</a:t>
            </a:r>
            <a:br>
              <a:rPr lang="en-US" sz="8000" b="1" i="1" dirty="0" smtClean="0">
                <a:effectLst>
                  <a:outerShdw blurRad="38100" dist="38100" dir="2700000" algn="tl">
                    <a:srgbClr val="000000">
                      <a:alpha val="43137"/>
                    </a:srgbClr>
                  </a:outerShdw>
                </a:effectLst>
              </a:rPr>
            </a:br>
            <a:endParaRPr lang="ar-IQ"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i="1" dirty="0" smtClean="0">
                <a:solidFill>
                  <a:schemeClr val="tx1"/>
                </a:solidFill>
              </a:rPr>
              <a:t>Epithelial membrane</a:t>
            </a:r>
            <a:endParaRPr lang="ar-IQ" i="1" dirty="0">
              <a:solidFill>
                <a:schemeClr val="tx1"/>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lum bright="-12000" contrast="18000"/>
          </a:blip>
          <a:srcRect/>
          <a:stretch>
            <a:fillRect/>
          </a:stretch>
        </p:blipFill>
        <p:spPr bwMode="auto">
          <a:xfrm>
            <a:off x="0" y="258763"/>
            <a:ext cx="9144000" cy="637063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epithelium"/>
          <p:cNvPicPr>
            <a:picLocks noChangeAspect="1" noChangeArrowheads="1"/>
          </p:cNvPicPr>
          <p:nvPr/>
        </p:nvPicPr>
        <p:blipFill>
          <a:blip r:embed="rId2">
            <a:lum bright="18000"/>
          </a:blip>
          <a:srcRect/>
          <a:stretch>
            <a:fillRect/>
          </a:stretch>
        </p:blipFill>
        <p:spPr bwMode="auto">
          <a:xfrm>
            <a:off x="0" y="415925"/>
            <a:ext cx="9144000" cy="61372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1"/>
            <a:ext cx="8458200" cy="1371599"/>
          </a:xfrm>
        </p:spPr>
        <p:txBody>
          <a:bodyPr>
            <a:normAutofit fontScale="90000"/>
          </a:bodyPr>
          <a:lstStyle/>
          <a:p>
            <a:r>
              <a:rPr lang="en-US" b="1" i="1" dirty="0" smtClean="0"/>
              <a:t>Type of stratified Epithelium </a:t>
            </a:r>
            <a:r>
              <a:rPr lang="en-US" i="1" dirty="0" smtClean="0"/>
              <a:t>:</a:t>
            </a:r>
            <a:br>
              <a:rPr lang="en-US" i="1" dirty="0" smtClean="0"/>
            </a:br>
            <a:r>
              <a:rPr lang="en-US" i="1" dirty="0" smtClean="0"/>
              <a:t> 1 – </a:t>
            </a:r>
            <a:r>
              <a:rPr lang="en-US" b="1" i="1" dirty="0" smtClean="0"/>
              <a:t>Squamous</a:t>
            </a:r>
            <a:r>
              <a:rPr lang="en-US" i="1" dirty="0" smtClean="0"/>
              <a:t> </a:t>
            </a:r>
            <a:r>
              <a:rPr lang="en-US" dirty="0" smtClean="0"/>
              <a:t/>
            </a:r>
            <a:br>
              <a:rPr lang="en-US" dirty="0" smtClean="0"/>
            </a:br>
            <a:endParaRPr lang="ar-IQ" dirty="0"/>
          </a:p>
        </p:txBody>
      </p:sp>
      <p:sp>
        <p:nvSpPr>
          <p:cNvPr id="3" name="Subtitle 2"/>
          <p:cNvSpPr>
            <a:spLocks noGrp="1"/>
          </p:cNvSpPr>
          <p:nvPr>
            <p:ph type="subTitle" idx="1"/>
          </p:nvPr>
        </p:nvSpPr>
        <p:spPr>
          <a:xfrm>
            <a:off x="609600" y="1371600"/>
            <a:ext cx="8077200" cy="4267200"/>
          </a:xfrm>
        </p:spPr>
        <p:txBody>
          <a:bodyPr>
            <a:noAutofit/>
          </a:bodyPr>
          <a:lstStyle/>
          <a:p>
            <a:pPr algn="just"/>
            <a:endParaRPr lang="en-US" sz="1600" dirty="0" smtClean="0">
              <a:solidFill>
                <a:schemeClr val="tx1"/>
              </a:solidFill>
            </a:endParaRPr>
          </a:p>
          <a:p>
            <a:pPr algn="just"/>
            <a:r>
              <a:rPr lang="en-US" sz="1600" i="1" dirty="0" smtClean="0">
                <a:solidFill>
                  <a:schemeClr val="tx1"/>
                </a:solidFill>
              </a:rPr>
              <a:t>The stratified squamous epithelium may be keratinized or non keratinized . The </a:t>
            </a:r>
            <a:r>
              <a:rPr lang="en-US" sz="1600" i="1" u="sng" dirty="0" smtClean="0">
                <a:solidFill>
                  <a:schemeClr val="tx1"/>
                </a:solidFill>
              </a:rPr>
              <a:t>non keratinized </a:t>
            </a:r>
            <a:r>
              <a:rPr lang="en-US" sz="1600" i="1" dirty="0" smtClean="0">
                <a:solidFill>
                  <a:schemeClr val="tx1"/>
                </a:solidFill>
              </a:rPr>
              <a:t>is composed of several layers of cells , only the deepest layer is in contact with the basement membrane and in the  same time the </a:t>
            </a:r>
            <a:r>
              <a:rPr lang="en-US" sz="1600" i="1" dirty="0" err="1" smtClean="0">
                <a:solidFill>
                  <a:schemeClr val="tx1"/>
                </a:solidFill>
              </a:rPr>
              <a:t>cellof</a:t>
            </a:r>
            <a:r>
              <a:rPr lang="en-US" sz="1600" i="1" dirty="0" smtClean="0">
                <a:solidFill>
                  <a:schemeClr val="tx1"/>
                </a:solidFill>
              </a:rPr>
              <a:t> this layer are cuboidal in shape and the cells composing the surface of the epithelium are flattened .  because of  the surface cells are nucleated this epithelium is called non keratinized it is lining the mouth ,oral pharynx , Esophagus , Rumen and Vagina.</a:t>
            </a:r>
            <a:endParaRPr lang="en-US" sz="1600" dirty="0" smtClean="0">
              <a:solidFill>
                <a:schemeClr val="tx1"/>
              </a:solidFill>
            </a:endParaRPr>
          </a:p>
          <a:p>
            <a:pPr algn="just"/>
            <a:r>
              <a:rPr lang="en-US" sz="1600" i="1" u="sng" dirty="0" smtClean="0">
                <a:solidFill>
                  <a:schemeClr val="tx1"/>
                </a:solidFill>
              </a:rPr>
              <a:t>The keratinized </a:t>
            </a:r>
            <a:r>
              <a:rPr lang="en-US" sz="1600" i="1" dirty="0" smtClean="0">
                <a:solidFill>
                  <a:schemeClr val="tx1"/>
                </a:solidFill>
              </a:rPr>
              <a:t>type is similar to the stratified squamous non keratinized epithelium except that the superficial layers of epithelium are composed of dead cells whose nuclei and cytoplasm have been replaced with keratin m e.g. Epidermis skin</a:t>
            </a:r>
            <a:endParaRPr lang="ar-IQ" sz="16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371599"/>
          </a:xfrm>
        </p:spPr>
        <p:txBody>
          <a:bodyPr>
            <a:normAutofit fontScale="90000"/>
          </a:bodyPr>
          <a:lstStyle/>
          <a:p>
            <a:r>
              <a:rPr lang="en-US" i="1" dirty="0" smtClean="0"/>
              <a:t>2 – </a:t>
            </a:r>
            <a:r>
              <a:rPr lang="en-US" b="1" i="1" dirty="0" smtClean="0"/>
              <a:t>Cuboidal</a:t>
            </a:r>
            <a:r>
              <a:rPr lang="en-US" i="1" dirty="0" smtClean="0"/>
              <a:t> :</a:t>
            </a:r>
            <a:r>
              <a:rPr lang="en-US" dirty="0" smtClean="0"/>
              <a:t/>
            </a:r>
            <a:br>
              <a:rPr lang="en-US" dirty="0" smtClean="0"/>
            </a:br>
            <a:endParaRPr lang="ar-IQ" dirty="0"/>
          </a:p>
        </p:txBody>
      </p:sp>
      <p:sp>
        <p:nvSpPr>
          <p:cNvPr id="3" name="Subtitle 2"/>
          <p:cNvSpPr>
            <a:spLocks noGrp="1"/>
          </p:cNvSpPr>
          <p:nvPr>
            <p:ph type="subTitle" idx="1"/>
          </p:nvPr>
        </p:nvSpPr>
        <p:spPr>
          <a:xfrm>
            <a:off x="914400" y="1066800"/>
            <a:ext cx="7772400" cy="4572000"/>
          </a:xfrm>
        </p:spPr>
        <p:txBody>
          <a:bodyPr/>
          <a:lstStyle/>
          <a:p>
            <a:pPr algn="just"/>
            <a:r>
              <a:rPr lang="en-US" i="1" dirty="0" smtClean="0">
                <a:solidFill>
                  <a:schemeClr val="tx1"/>
                </a:solidFill>
              </a:rPr>
              <a:t>Which contain only two layers of cuboidal cells, lines the ducts of sweat gland .</a:t>
            </a:r>
            <a:endParaRPr lang="en-US" dirty="0" smtClean="0">
              <a:solidFill>
                <a:schemeClr val="tx1"/>
              </a:solidFill>
            </a:endParaRPr>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142999"/>
          </a:xfrm>
        </p:spPr>
        <p:txBody>
          <a:bodyPr>
            <a:normAutofit fontScale="90000"/>
          </a:bodyPr>
          <a:lstStyle/>
          <a:p>
            <a:r>
              <a:rPr lang="en-US" i="1" dirty="0" smtClean="0"/>
              <a:t>3 – </a:t>
            </a:r>
            <a:r>
              <a:rPr lang="en-US" b="1" i="1" dirty="0" smtClean="0"/>
              <a:t>columnar</a:t>
            </a:r>
            <a:r>
              <a:rPr lang="en-US" i="1" dirty="0" smtClean="0"/>
              <a:t> :</a:t>
            </a:r>
            <a:r>
              <a:rPr lang="en-US" dirty="0" smtClean="0"/>
              <a:t/>
            </a:r>
            <a:br>
              <a:rPr lang="en-US" dirty="0" smtClean="0"/>
            </a:br>
            <a:endParaRPr lang="ar-IQ" dirty="0"/>
          </a:p>
        </p:txBody>
      </p:sp>
      <p:sp>
        <p:nvSpPr>
          <p:cNvPr id="3" name="Subtitle 2"/>
          <p:cNvSpPr>
            <a:spLocks noGrp="1"/>
          </p:cNvSpPr>
          <p:nvPr>
            <p:ph type="subTitle" idx="1"/>
          </p:nvPr>
        </p:nvSpPr>
        <p:spPr>
          <a:xfrm>
            <a:off x="762000" y="1524000"/>
            <a:ext cx="7696200" cy="4114800"/>
          </a:xfrm>
        </p:spPr>
        <p:txBody>
          <a:bodyPr>
            <a:normAutofit/>
          </a:bodyPr>
          <a:lstStyle/>
          <a:p>
            <a:pPr algn="just">
              <a:lnSpc>
                <a:spcPct val="150000"/>
              </a:lnSpc>
            </a:pPr>
            <a:r>
              <a:rPr lang="en-US" sz="1800" i="1" dirty="0" smtClean="0">
                <a:solidFill>
                  <a:schemeClr val="tx1"/>
                </a:solidFill>
              </a:rPr>
              <a:t>Is composed of several layer and the superficial layer is columnar cells . This epithelium is found only in few places in the body like , conjunctiva of the eye , some large excretory ducts ,regions of the male urethra .</a:t>
            </a:r>
            <a:endParaRPr lang="en-US" sz="1800" dirty="0" smtClean="0">
              <a:solidFill>
                <a:schemeClr val="tx1"/>
              </a:solidFill>
            </a:endParaRPr>
          </a:p>
          <a:p>
            <a:pPr>
              <a:lnSpc>
                <a:spcPct val="150000"/>
              </a:lnSpc>
            </a:pPr>
            <a:endParaRPr lang="ar-IQ" sz="18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142999"/>
          </a:xfrm>
        </p:spPr>
        <p:txBody>
          <a:bodyPr>
            <a:normAutofit fontScale="90000"/>
          </a:bodyPr>
          <a:lstStyle/>
          <a:p>
            <a:r>
              <a:rPr lang="en-US" b="1" i="1" dirty="0" smtClean="0"/>
              <a:t>4 – Transitional Epithelium :</a:t>
            </a:r>
            <a:r>
              <a:rPr lang="en-US" dirty="0" smtClean="0"/>
              <a:t/>
            </a:r>
            <a:br>
              <a:rPr lang="en-US" dirty="0" smtClean="0"/>
            </a:br>
            <a:endParaRPr lang="ar-IQ" dirty="0"/>
          </a:p>
        </p:txBody>
      </p:sp>
      <p:sp>
        <p:nvSpPr>
          <p:cNvPr id="3" name="Subtitle 2"/>
          <p:cNvSpPr>
            <a:spLocks noGrp="1"/>
          </p:cNvSpPr>
          <p:nvPr>
            <p:ph type="subTitle" idx="1"/>
          </p:nvPr>
        </p:nvSpPr>
        <p:spPr>
          <a:xfrm>
            <a:off x="457200" y="1219200"/>
            <a:ext cx="7924800" cy="4419600"/>
          </a:xfrm>
        </p:spPr>
        <p:txBody>
          <a:bodyPr>
            <a:normAutofit/>
          </a:bodyPr>
          <a:lstStyle/>
          <a:p>
            <a:pPr algn="just"/>
            <a:r>
              <a:rPr lang="en-US" sz="1900" i="1" dirty="0" smtClean="0">
                <a:solidFill>
                  <a:schemeClr val="tx1"/>
                </a:solidFill>
              </a:rPr>
              <a:t>That believed it is transitional between stratified columnar and stratified squamous . It is lining the urinary bladder , ureter , part of urethra . it is composed of many larger of cells those located basally are either low columnar or cuboidal cells while superficially there is several layer of pear cells or dome rounded cells where the bladder empty .the dome shaped cells become flattened and the epithelium become thinner when bladder is distended . </a:t>
            </a:r>
            <a:endParaRPr lang="en-US" sz="1900" dirty="0" smtClean="0">
              <a:solidFill>
                <a:schemeClr val="tx1"/>
              </a:solidFill>
            </a:endParaRPr>
          </a:p>
          <a:p>
            <a:pPr algn="just"/>
            <a:endParaRPr lang="ar-IQ"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1"/>
            <a:ext cx="8001000" cy="1219199"/>
          </a:xfrm>
        </p:spPr>
        <p:txBody>
          <a:bodyPr>
            <a:normAutofit fontScale="90000"/>
          </a:bodyPr>
          <a:lstStyle/>
          <a:p>
            <a:r>
              <a:rPr lang="en-US" sz="3600" b="1" i="1" dirty="0" err="1" smtClean="0"/>
              <a:t>Junctional</a:t>
            </a:r>
            <a:r>
              <a:rPr lang="en-US" sz="3600" b="1" i="1" dirty="0" smtClean="0"/>
              <a:t> complexes ( intercellular junction ) :</a:t>
            </a:r>
            <a:r>
              <a:rPr lang="en-US" dirty="0" smtClean="0"/>
              <a:t/>
            </a:r>
            <a:br>
              <a:rPr lang="en-US" dirty="0" smtClean="0"/>
            </a:br>
            <a:endParaRPr lang="ar-IQ" dirty="0"/>
          </a:p>
        </p:txBody>
      </p:sp>
      <p:sp>
        <p:nvSpPr>
          <p:cNvPr id="3" name="Subtitle 2"/>
          <p:cNvSpPr>
            <a:spLocks noGrp="1"/>
          </p:cNvSpPr>
          <p:nvPr>
            <p:ph type="subTitle" idx="1"/>
          </p:nvPr>
        </p:nvSpPr>
        <p:spPr>
          <a:xfrm>
            <a:off x="457200" y="1066800"/>
            <a:ext cx="8001000" cy="4572000"/>
          </a:xfrm>
        </p:spPr>
        <p:txBody>
          <a:bodyPr>
            <a:normAutofit fontScale="77500" lnSpcReduction="20000"/>
          </a:bodyPr>
          <a:lstStyle/>
          <a:p>
            <a:pPr algn="just"/>
            <a:r>
              <a:rPr lang="en-US" i="1" dirty="0" smtClean="0">
                <a:solidFill>
                  <a:schemeClr val="tx1"/>
                </a:solidFill>
              </a:rPr>
              <a:t>Several membrane associated structures communicate between contiguous epithelial cells together .</a:t>
            </a:r>
            <a:endParaRPr lang="en-US" dirty="0" smtClean="0">
              <a:solidFill>
                <a:schemeClr val="tx1"/>
              </a:solidFill>
            </a:endParaRPr>
          </a:p>
          <a:p>
            <a:pPr algn="just"/>
            <a:r>
              <a:rPr lang="en-US" i="1" dirty="0" smtClean="0">
                <a:solidFill>
                  <a:schemeClr val="tx1"/>
                </a:solidFill>
              </a:rPr>
              <a:t>1 –</a:t>
            </a:r>
            <a:r>
              <a:rPr lang="en-US" i="1" u="sng" dirty="0" err="1" smtClean="0">
                <a:solidFill>
                  <a:schemeClr val="tx1"/>
                </a:solidFill>
              </a:rPr>
              <a:t>Zonula</a:t>
            </a:r>
            <a:r>
              <a:rPr lang="en-US" i="1" u="sng" dirty="0" smtClean="0">
                <a:solidFill>
                  <a:schemeClr val="tx1"/>
                </a:solidFill>
              </a:rPr>
              <a:t> </a:t>
            </a:r>
            <a:r>
              <a:rPr lang="en-US" i="1" u="sng" dirty="0" err="1" smtClean="0">
                <a:solidFill>
                  <a:schemeClr val="tx1"/>
                </a:solidFill>
              </a:rPr>
              <a:t>occludents</a:t>
            </a:r>
            <a:r>
              <a:rPr lang="en-US" i="1" dirty="0" smtClean="0">
                <a:solidFill>
                  <a:schemeClr val="tx1"/>
                </a:solidFill>
              </a:rPr>
              <a:t> :</a:t>
            </a:r>
            <a:endParaRPr lang="en-US" dirty="0" smtClean="0">
              <a:solidFill>
                <a:schemeClr val="tx1"/>
              </a:solidFill>
            </a:endParaRPr>
          </a:p>
          <a:p>
            <a:pPr algn="just"/>
            <a:r>
              <a:rPr lang="en-US" i="1" dirty="0" smtClean="0">
                <a:solidFill>
                  <a:schemeClr val="tx1"/>
                </a:solidFill>
              </a:rPr>
              <a:t>Also known as a tight junctions ,located between plasma membrane and are most apically located junction between the cell of epithelia .</a:t>
            </a:r>
            <a:endParaRPr lang="en-US" dirty="0" smtClean="0">
              <a:solidFill>
                <a:schemeClr val="tx1"/>
              </a:solidFill>
            </a:endParaRPr>
          </a:p>
          <a:p>
            <a:pPr algn="just"/>
            <a:r>
              <a:rPr lang="en-US" i="1" dirty="0" smtClean="0">
                <a:solidFill>
                  <a:schemeClr val="tx1"/>
                </a:solidFill>
              </a:rPr>
              <a:t>2 – </a:t>
            </a:r>
            <a:r>
              <a:rPr lang="en-US" i="1" u="sng" dirty="0" err="1" smtClean="0">
                <a:solidFill>
                  <a:schemeClr val="tx1"/>
                </a:solidFill>
              </a:rPr>
              <a:t>Zonula</a:t>
            </a:r>
            <a:r>
              <a:rPr lang="en-US" i="1" u="sng" dirty="0" smtClean="0">
                <a:solidFill>
                  <a:schemeClr val="tx1"/>
                </a:solidFill>
              </a:rPr>
              <a:t> adherence</a:t>
            </a:r>
            <a:r>
              <a:rPr lang="en-US" i="1" dirty="0" smtClean="0">
                <a:solidFill>
                  <a:schemeClr val="tx1"/>
                </a:solidFill>
              </a:rPr>
              <a:t> :</a:t>
            </a:r>
            <a:endParaRPr lang="en-US" dirty="0" smtClean="0">
              <a:solidFill>
                <a:schemeClr val="tx1"/>
              </a:solidFill>
            </a:endParaRPr>
          </a:p>
          <a:p>
            <a:pPr algn="just"/>
            <a:r>
              <a:rPr lang="en-US" i="1" dirty="0" smtClean="0">
                <a:solidFill>
                  <a:schemeClr val="tx1"/>
                </a:solidFill>
              </a:rPr>
              <a:t>Are located just basal to the </a:t>
            </a:r>
            <a:r>
              <a:rPr lang="en-US" i="1" dirty="0" err="1" smtClean="0">
                <a:solidFill>
                  <a:schemeClr val="tx1"/>
                </a:solidFill>
              </a:rPr>
              <a:t>zonula</a:t>
            </a:r>
            <a:r>
              <a:rPr lang="en-US" i="1" dirty="0" smtClean="0">
                <a:solidFill>
                  <a:schemeClr val="tx1"/>
                </a:solidFill>
              </a:rPr>
              <a:t> </a:t>
            </a:r>
            <a:r>
              <a:rPr lang="en-US" i="1" dirty="0" err="1" smtClean="0">
                <a:solidFill>
                  <a:schemeClr val="tx1"/>
                </a:solidFill>
              </a:rPr>
              <a:t>occludentes</a:t>
            </a:r>
            <a:r>
              <a:rPr lang="en-US" i="1" dirty="0" smtClean="0">
                <a:solidFill>
                  <a:schemeClr val="tx1"/>
                </a:solidFill>
              </a:rPr>
              <a:t> and also encircle the cell .</a:t>
            </a:r>
            <a:endParaRPr lang="en-US" dirty="0" smtClean="0">
              <a:solidFill>
                <a:schemeClr val="tx1"/>
              </a:solidFill>
            </a:endParaRPr>
          </a:p>
          <a:p>
            <a:pPr algn="just"/>
            <a:r>
              <a:rPr lang="en-US" i="1" dirty="0" smtClean="0">
                <a:solidFill>
                  <a:schemeClr val="tx1"/>
                </a:solidFill>
              </a:rPr>
              <a:t>3 </a:t>
            </a:r>
            <a:r>
              <a:rPr lang="en-US" i="1" u="sng" dirty="0" smtClean="0">
                <a:solidFill>
                  <a:schemeClr val="tx1"/>
                </a:solidFill>
              </a:rPr>
              <a:t>– </a:t>
            </a:r>
            <a:r>
              <a:rPr lang="en-US" i="1" u="sng" dirty="0" err="1" smtClean="0">
                <a:solidFill>
                  <a:schemeClr val="tx1"/>
                </a:solidFill>
              </a:rPr>
              <a:t>Desmosomes</a:t>
            </a:r>
            <a:r>
              <a:rPr lang="en-US" i="1" u="sng" dirty="0" smtClean="0">
                <a:solidFill>
                  <a:schemeClr val="tx1"/>
                </a:solidFill>
              </a:rPr>
              <a:t> </a:t>
            </a:r>
            <a:r>
              <a:rPr lang="en-US" i="1" dirty="0" smtClean="0">
                <a:solidFill>
                  <a:schemeClr val="tx1"/>
                </a:solidFill>
              </a:rPr>
              <a:t>(Macula adherents )</a:t>
            </a:r>
            <a:endParaRPr lang="en-US" dirty="0" smtClean="0">
              <a:solidFill>
                <a:schemeClr val="tx1"/>
              </a:solidFill>
            </a:endParaRPr>
          </a:p>
          <a:p>
            <a:pPr algn="just"/>
            <a:r>
              <a:rPr lang="en-US" i="1" dirty="0" smtClean="0">
                <a:solidFill>
                  <a:schemeClr val="tx1"/>
                </a:solidFill>
              </a:rPr>
              <a:t>It is spot weld like junctions also appear to be randomly distributed along the lateral cell membranes of simple and stratified epithelium especially in the epidermis</a:t>
            </a:r>
            <a:endParaRPr lang="en-US" dirty="0" smtClean="0">
              <a:solidFill>
                <a:schemeClr val="tx1"/>
              </a:solidFill>
            </a:endParaRPr>
          </a:p>
          <a:p>
            <a:pPr algn="just"/>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066799"/>
          </a:xfrm>
        </p:spPr>
        <p:txBody>
          <a:bodyPr>
            <a:normAutofit/>
          </a:bodyPr>
          <a:lstStyle/>
          <a:p>
            <a:r>
              <a:rPr lang="en-US" sz="3200" b="1" i="1" dirty="0" smtClean="0"/>
              <a:t>The principal functions of epithelium are :</a:t>
            </a:r>
            <a:endParaRPr lang="ar-IQ" sz="3200" b="1" dirty="0"/>
          </a:p>
        </p:txBody>
      </p:sp>
      <p:sp>
        <p:nvSpPr>
          <p:cNvPr id="3" name="Subtitle 2"/>
          <p:cNvSpPr>
            <a:spLocks noGrp="1"/>
          </p:cNvSpPr>
          <p:nvPr>
            <p:ph type="subTitle" idx="1"/>
          </p:nvPr>
        </p:nvSpPr>
        <p:spPr>
          <a:xfrm>
            <a:off x="381000" y="1828800"/>
            <a:ext cx="8534400" cy="3810000"/>
          </a:xfrm>
        </p:spPr>
        <p:txBody>
          <a:bodyPr>
            <a:normAutofit fontScale="25000" lnSpcReduction="20000"/>
          </a:bodyPr>
          <a:lstStyle/>
          <a:p>
            <a:pPr algn="l" rtl="1">
              <a:lnSpc>
                <a:spcPct val="170000"/>
              </a:lnSpc>
            </a:pPr>
            <a:r>
              <a:rPr lang="en-US" i="1" dirty="0" smtClean="0"/>
              <a:t>		</a:t>
            </a:r>
            <a:r>
              <a:rPr lang="en-US" sz="9600" b="1" i="1" dirty="0" smtClean="0">
                <a:solidFill>
                  <a:schemeClr val="tx1"/>
                </a:solidFill>
                <a:latin typeface="Comic Sans MS" pitchFamily="66" charset="0"/>
              </a:rPr>
              <a:t>1 –Production of under lining tissues from injury .</a:t>
            </a:r>
          </a:p>
          <a:p>
            <a:pPr algn="l" rtl="1">
              <a:lnSpc>
                <a:spcPct val="170000"/>
              </a:lnSpc>
            </a:pPr>
            <a:r>
              <a:rPr lang="en-US" sz="9600" b="1" i="1" dirty="0" smtClean="0">
                <a:solidFill>
                  <a:schemeClr val="tx1"/>
                </a:solidFill>
                <a:latin typeface="Comic Sans MS" pitchFamily="66" charset="0"/>
              </a:rPr>
              <a:t>2 –</a:t>
            </a:r>
            <a:r>
              <a:rPr lang="en-US" sz="9600" b="1" i="1" dirty="0" err="1" smtClean="0">
                <a:solidFill>
                  <a:schemeClr val="tx1"/>
                </a:solidFill>
                <a:latin typeface="Comic Sans MS" pitchFamily="66" charset="0"/>
              </a:rPr>
              <a:t>Transcellular</a:t>
            </a:r>
            <a:r>
              <a:rPr lang="en-US" sz="9600" b="1" i="1" dirty="0" smtClean="0">
                <a:solidFill>
                  <a:schemeClr val="tx1"/>
                </a:solidFill>
                <a:latin typeface="Comic Sans MS" pitchFamily="66" charset="0"/>
              </a:rPr>
              <a:t> transport of molecules across epithelial layers. </a:t>
            </a:r>
          </a:p>
          <a:p>
            <a:pPr algn="l" rtl="1">
              <a:lnSpc>
                <a:spcPct val="170000"/>
              </a:lnSpc>
            </a:pPr>
            <a:r>
              <a:rPr lang="en-US" sz="9600" b="1" i="1" dirty="0" smtClean="0">
                <a:solidFill>
                  <a:schemeClr val="tx1"/>
                </a:solidFill>
                <a:latin typeface="Comic Sans MS" pitchFamily="66" charset="0"/>
              </a:rPr>
              <a:t>3 – Secretion of mucous , hormones , enzymes .</a:t>
            </a:r>
          </a:p>
          <a:p>
            <a:pPr algn="l" rtl="1">
              <a:lnSpc>
                <a:spcPct val="170000"/>
              </a:lnSpc>
            </a:pPr>
            <a:r>
              <a:rPr lang="en-US" sz="9600" b="1" i="1" dirty="0" smtClean="0">
                <a:solidFill>
                  <a:schemeClr val="tx1"/>
                </a:solidFill>
                <a:latin typeface="Comic Sans MS" pitchFamily="66" charset="0"/>
              </a:rPr>
              <a:t>4 – Absorption of materials from lumen ( GIT ) .</a:t>
            </a:r>
          </a:p>
          <a:p>
            <a:pPr algn="l" rtl="1">
              <a:lnSpc>
                <a:spcPct val="170000"/>
              </a:lnSpc>
            </a:pPr>
            <a:r>
              <a:rPr lang="en-US" sz="9600" b="1" i="1" dirty="0" smtClean="0">
                <a:solidFill>
                  <a:schemeClr val="tx1"/>
                </a:solidFill>
                <a:latin typeface="Comic Sans MS" pitchFamily="66" charset="0"/>
              </a:rPr>
              <a:t>5 – Sensation ;taste pad.</a:t>
            </a:r>
          </a:p>
          <a:p>
            <a:pPr algn="l" rtl="1"/>
            <a:r>
              <a:rPr lang="ar-IQ" sz="9600" b="1" i="1" dirty="0" smtClean="0">
                <a:solidFill>
                  <a:schemeClr val="tx1"/>
                </a:solidFill>
                <a:latin typeface="Comic Sans MS" pitchFamily="66" charset="0"/>
              </a:rPr>
              <a:t>.</a:t>
            </a:r>
            <a:r>
              <a:rPr lang="en-US" sz="9600" b="1" i="1" dirty="0" smtClean="0">
                <a:solidFill>
                  <a:schemeClr val="tx1"/>
                </a:solidFill>
                <a:latin typeface="Comic Sans MS" pitchFamily="66" charset="0"/>
              </a:rPr>
              <a:t>6 – Contraction ;myoepithelial cell</a:t>
            </a:r>
          </a:p>
          <a:p>
            <a:endParaRPr lang="ar-IQ"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1066800"/>
            <a:ext cx="8763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5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lang="en-US" sz="2400" b="1" i="1" dirty="0" smtClean="0">
                <a:latin typeface="Comic Sans MS" pitchFamily="66" charset="0"/>
              </a:rPr>
              <a:t>The epithelial tissue is present in two forms :</a:t>
            </a:r>
          </a:p>
          <a:p>
            <a:pPr marL="0" marR="0" lvl="0" indent="0" algn="just" defTabSz="914400" eaLnBrk="0" fontAlgn="base" latinLnBrk="0" hangingPunct="0">
              <a:lnSpc>
                <a:spcPct val="150000"/>
              </a:lnSpc>
              <a:spcBef>
                <a:spcPct val="0"/>
              </a:spcBef>
              <a:spcAft>
                <a:spcPct val="0"/>
              </a:spcAft>
              <a:buClrTx/>
              <a:buSzTx/>
              <a:buFontTx/>
              <a:buNone/>
              <a:tabLst/>
            </a:pPr>
            <a:r>
              <a:rPr lang="en-US" sz="2400" b="1" i="1" dirty="0" smtClean="0">
                <a:latin typeface="Comic Sans MS" pitchFamily="66" charset="0"/>
              </a:rPr>
              <a:t>1 –Covering epithelium :as sheets of contiguous cells linked by junction complex and resting on specialized matrix ( basement membrane ) ,</a:t>
            </a:r>
          </a:p>
          <a:p>
            <a:pPr marL="0" marR="0" lvl="0" indent="0" algn="just" defTabSz="914400" eaLnBrk="0" fontAlgn="base" latinLnBrk="0" hangingPunct="0">
              <a:lnSpc>
                <a:spcPct val="150000"/>
              </a:lnSpc>
              <a:spcBef>
                <a:spcPct val="0"/>
              </a:spcBef>
              <a:spcAft>
                <a:spcPct val="0"/>
              </a:spcAft>
              <a:buClrTx/>
              <a:buSzTx/>
              <a:buFontTx/>
              <a:buNone/>
              <a:tabLst/>
            </a:pPr>
            <a:r>
              <a:rPr lang="en-US" sz="2400" b="1" i="1" dirty="0" smtClean="0">
                <a:latin typeface="Comic Sans MS" pitchFamily="66" charset="0"/>
              </a:rPr>
              <a:t>that covered the  body on its external surface and lined the body on its internal surface.</a:t>
            </a:r>
          </a:p>
          <a:p>
            <a:pPr marL="0" marR="0" lvl="0" indent="0" algn="just" defTabSz="914400" eaLnBrk="0" fontAlgn="base" latinLnBrk="0" hangingPunct="0">
              <a:lnSpc>
                <a:spcPct val="150000"/>
              </a:lnSpc>
              <a:spcBef>
                <a:spcPct val="0"/>
              </a:spcBef>
              <a:spcAft>
                <a:spcPct val="0"/>
              </a:spcAft>
              <a:buClrTx/>
              <a:buSzTx/>
              <a:buFontTx/>
              <a:buNone/>
              <a:tabLst/>
            </a:pPr>
            <a:endParaRPr lang="en-US" sz="2400" b="1" i="1" dirty="0" smtClean="0">
              <a:latin typeface="Comic Sans MS" pitchFamily="66" charset="0"/>
            </a:endParaRPr>
          </a:p>
          <a:p>
            <a:pPr marL="0" marR="0" lvl="0" indent="0" algn="just" defTabSz="914400" eaLnBrk="0" fontAlgn="base" latinLnBrk="0" hangingPunct="0">
              <a:lnSpc>
                <a:spcPct val="150000"/>
              </a:lnSpc>
              <a:spcBef>
                <a:spcPct val="0"/>
              </a:spcBef>
              <a:spcAft>
                <a:spcPct val="0"/>
              </a:spcAft>
              <a:buClrTx/>
              <a:buSzTx/>
              <a:buFontTx/>
              <a:buNone/>
              <a:tabLst/>
            </a:pPr>
            <a:r>
              <a:rPr lang="en-US" sz="2400" b="1" i="1" dirty="0" smtClean="0">
                <a:latin typeface="Comic Sans MS" pitchFamily="66" charset="0"/>
              </a:rPr>
              <a:t>2 –Glandular epithelium which organized from </a:t>
            </a:r>
            <a:r>
              <a:rPr lang="en-US" sz="2400" b="1" i="1" dirty="0" err="1" smtClean="0">
                <a:latin typeface="Comic Sans MS" pitchFamily="66" charset="0"/>
              </a:rPr>
              <a:t>invaginated</a:t>
            </a:r>
            <a:r>
              <a:rPr lang="en-US" sz="2400" b="1" i="1" dirty="0" smtClean="0">
                <a:latin typeface="Comic Sans MS" pitchFamily="66" charset="0"/>
              </a:rPr>
              <a:t> epithelial cells to the adjacent tissues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14399"/>
          </a:xfrm>
        </p:spPr>
        <p:txBody>
          <a:bodyPr>
            <a:normAutofit fontScale="90000"/>
          </a:bodyPr>
          <a:lstStyle/>
          <a:p>
            <a:pPr algn="l"/>
            <a:r>
              <a:rPr lang="en-US" sz="3600" b="1" i="1" dirty="0" smtClean="0"/>
              <a:t>Basement membrane :</a:t>
            </a:r>
            <a:r>
              <a:rPr lang="en-US" dirty="0" smtClean="0"/>
              <a:t/>
            </a:r>
            <a:br>
              <a:rPr lang="en-US" dirty="0" smtClean="0"/>
            </a:br>
            <a:endParaRPr lang="ar-IQ" dirty="0"/>
          </a:p>
        </p:txBody>
      </p:sp>
      <p:sp>
        <p:nvSpPr>
          <p:cNvPr id="3" name="Subtitle 2"/>
          <p:cNvSpPr>
            <a:spLocks noGrp="1"/>
          </p:cNvSpPr>
          <p:nvPr>
            <p:ph type="subTitle" idx="1"/>
          </p:nvPr>
        </p:nvSpPr>
        <p:spPr>
          <a:xfrm>
            <a:off x="533400" y="990600"/>
            <a:ext cx="8229600" cy="4648200"/>
          </a:xfrm>
        </p:spPr>
        <p:txBody>
          <a:bodyPr>
            <a:normAutofit fontScale="47500" lnSpcReduction="20000"/>
          </a:bodyPr>
          <a:lstStyle/>
          <a:p>
            <a:pPr rtl="1"/>
            <a:r>
              <a:rPr lang="en-US" b="1" i="1" dirty="0" smtClean="0">
                <a:latin typeface="Comic Sans MS" pitchFamily="66" charset="0"/>
              </a:rPr>
              <a:t> </a:t>
            </a:r>
            <a:endParaRPr lang="en-US" b="1" dirty="0" smtClean="0">
              <a:latin typeface="Comic Sans MS" pitchFamily="66" charset="0"/>
            </a:endParaRPr>
          </a:p>
          <a:p>
            <a:pPr algn="just"/>
            <a:r>
              <a:rPr lang="en-US" sz="5000" b="1" i="1" dirty="0" smtClean="0">
                <a:solidFill>
                  <a:schemeClr val="tx1"/>
                </a:solidFill>
                <a:latin typeface="Comic Sans MS" pitchFamily="66" charset="0"/>
              </a:rPr>
              <a:t>The basement membrane consist of two composition :</a:t>
            </a:r>
            <a:endParaRPr lang="en-US" sz="5000" b="1" dirty="0" smtClean="0">
              <a:solidFill>
                <a:schemeClr val="tx1"/>
              </a:solidFill>
              <a:latin typeface="Comic Sans MS" pitchFamily="66" charset="0"/>
            </a:endParaRPr>
          </a:p>
          <a:p>
            <a:pPr algn="just"/>
            <a:r>
              <a:rPr lang="en-US" sz="5000" b="1" i="1" dirty="0" smtClean="0">
                <a:solidFill>
                  <a:schemeClr val="tx1"/>
                </a:solidFill>
                <a:latin typeface="Comic Sans MS" pitchFamily="66" charset="0"/>
              </a:rPr>
              <a:t>1 – Basal lamina  : a cellular </a:t>
            </a:r>
            <a:r>
              <a:rPr lang="en-US" sz="5000" b="1" i="1" dirty="0" err="1" smtClean="0">
                <a:solidFill>
                  <a:schemeClr val="tx1"/>
                </a:solidFill>
                <a:latin typeface="Comic Sans MS" pitchFamily="66" charset="0"/>
              </a:rPr>
              <a:t>muco</a:t>
            </a:r>
            <a:r>
              <a:rPr lang="en-US" sz="5000" b="1" i="1" dirty="0" smtClean="0">
                <a:solidFill>
                  <a:schemeClr val="tx1"/>
                </a:solidFill>
                <a:latin typeface="Comic Sans MS" pitchFamily="66" charset="0"/>
              </a:rPr>
              <a:t> </a:t>
            </a:r>
            <a:r>
              <a:rPr lang="en-US" sz="5000" b="1" i="1" dirty="0" err="1" smtClean="0">
                <a:solidFill>
                  <a:schemeClr val="tx1"/>
                </a:solidFill>
                <a:latin typeface="Comic Sans MS" pitchFamily="66" charset="0"/>
              </a:rPr>
              <a:t>polysaccharids</a:t>
            </a:r>
            <a:r>
              <a:rPr lang="en-US" sz="5000" b="1" i="1" dirty="0" smtClean="0">
                <a:solidFill>
                  <a:schemeClr val="tx1"/>
                </a:solidFill>
                <a:latin typeface="Comic Sans MS" pitchFamily="66" charset="0"/>
              </a:rPr>
              <a:t> lamina produced by the epithelial cells to form supporting lamina to the epithelium .</a:t>
            </a:r>
            <a:endParaRPr lang="en-US" sz="5000" b="1" dirty="0" smtClean="0">
              <a:solidFill>
                <a:schemeClr val="tx1"/>
              </a:solidFill>
              <a:latin typeface="Comic Sans MS" pitchFamily="66" charset="0"/>
            </a:endParaRPr>
          </a:p>
          <a:p>
            <a:pPr algn="just"/>
            <a:r>
              <a:rPr lang="en-US" sz="5000" b="1" i="1" dirty="0" smtClean="0">
                <a:solidFill>
                  <a:schemeClr val="tx1"/>
                </a:solidFill>
                <a:latin typeface="Comic Sans MS" pitchFamily="66" charset="0"/>
              </a:rPr>
              <a:t>2 – Reticular lamina : which formed from collagen and elastic fibers . Its produced by underlining connective tissue .</a:t>
            </a:r>
            <a:endParaRPr lang="en-US" sz="5000" b="1" dirty="0" smtClean="0">
              <a:solidFill>
                <a:schemeClr val="tx1"/>
              </a:solidFill>
              <a:latin typeface="Comic Sans MS" pitchFamily="66" charset="0"/>
            </a:endParaRPr>
          </a:p>
          <a:p>
            <a:pPr algn="just"/>
            <a:r>
              <a:rPr lang="en-US" sz="5000" b="1" i="1" dirty="0" smtClean="0">
                <a:solidFill>
                  <a:schemeClr val="tx1"/>
                </a:solidFill>
                <a:latin typeface="Comic Sans MS" pitchFamily="66" charset="0"/>
              </a:rPr>
              <a:t> </a:t>
            </a:r>
            <a:endParaRPr lang="en-US" sz="5000" b="1" dirty="0" smtClean="0">
              <a:solidFill>
                <a:schemeClr val="tx1"/>
              </a:solidFill>
              <a:latin typeface="Comic Sans MS" pitchFamily="66" charset="0"/>
            </a:endParaRPr>
          </a:p>
          <a:p>
            <a:pPr algn="just"/>
            <a:r>
              <a:rPr lang="en-US" sz="5000" b="1" i="1" dirty="0" smtClean="0">
                <a:solidFill>
                  <a:schemeClr val="accent2"/>
                </a:solidFill>
                <a:latin typeface="Comic Sans MS" pitchFamily="66" charset="0"/>
              </a:rPr>
              <a:t>Note</a:t>
            </a:r>
            <a:r>
              <a:rPr lang="en-US" sz="5000" b="1" i="1" dirty="0" smtClean="0">
                <a:solidFill>
                  <a:schemeClr val="tx1"/>
                </a:solidFill>
                <a:latin typeface="Comic Sans MS" pitchFamily="66" charset="0"/>
              </a:rPr>
              <a:t> :</a:t>
            </a:r>
            <a:r>
              <a:rPr lang="en-US" sz="5000" b="1" i="1" dirty="0" smtClean="0">
                <a:solidFill>
                  <a:schemeClr val="accent1"/>
                </a:solidFill>
                <a:latin typeface="Comic Sans MS" pitchFamily="66" charset="0"/>
              </a:rPr>
              <a:t>The epithelia are a vascular and are supported and nourished by underlining connective tissue capillary bed .</a:t>
            </a:r>
            <a:endParaRPr lang="en-US" sz="5000" b="1" dirty="0" smtClean="0">
              <a:solidFill>
                <a:schemeClr val="accent1"/>
              </a:solidFill>
              <a:latin typeface="Comic Sans MS" pitchFamily="66" charset="0"/>
            </a:endParaRPr>
          </a:p>
          <a:p>
            <a:endParaRPr lang="ar-IQ" b="1" dirty="0">
              <a:latin typeface="Comic Sans MS" pitchFamily="66" charset="0"/>
            </a:endParaRPr>
          </a:p>
        </p:txBody>
      </p:sp>
      <p:sp>
        <p:nvSpPr>
          <p:cNvPr id="11266" name="AutoShape 2" descr="mk:@MSITStore:F:\Books\Basic%20Histology.CHM::/4.%20Epithelial%20Tissue_files/loadBinary_006.gif"/>
          <p:cNvSpPr>
            <a:spLocks noChangeAspect="1" noChangeArrowheads="1"/>
          </p:cNvSpPr>
          <p:nvPr/>
        </p:nvSpPr>
        <p:spPr bwMode="auto">
          <a:xfrm>
            <a:off x="9015413"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1999"/>
          </a:xfrm>
        </p:spPr>
        <p:txBody>
          <a:bodyPr>
            <a:normAutofit fontScale="90000"/>
          </a:bodyPr>
          <a:lstStyle/>
          <a:p>
            <a:r>
              <a:rPr lang="en-US" sz="4000" b="1" i="1" dirty="0" smtClean="0"/>
              <a:t>Classification of Epithelial membrane </a:t>
            </a:r>
            <a:r>
              <a:rPr lang="en-US" sz="4000" i="1" dirty="0" smtClean="0"/>
              <a:t>:</a:t>
            </a:r>
            <a:r>
              <a:rPr lang="en-US" dirty="0" smtClean="0"/>
              <a:t/>
            </a:r>
            <a:br>
              <a:rPr lang="en-US" dirty="0" smtClean="0"/>
            </a:br>
            <a:endParaRPr lang="ar-IQ" dirty="0"/>
          </a:p>
        </p:txBody>
      </p:sp>
      <p:sp>
        <p:nvSpPr>
          <p:cNvPr id="3" name="Subtitle 2"/>
          <p:cNvSpPr>
            <a:spLocks noGrp="1"/>
          </p:cNvSpPr>
          <p:nvPr>
            <p:ph type="subTitle" idx="1"/>
          </p:nvPr>
        </p:nvSpPr>
        <p:spPr>
          <a:xfrm>
            <a:off x="457200" y="1524000"/>
            <a:ext cx="8458200" cy="4419600"/>
          </a:xfrm>
        </p:spPr>
        <p:txBody>
          <a:bodyPr>
            <a:normAutofit fontScale="62500" lnSpcReduction="20000"/>
          </a:bodyPr>
          <a:lstStyle/>
          <a:p>
            <a:pPr algn="just"/>
            <a:r>
              <a:rPr lang="en-US" sz="3800" i="1" dirty="0" smtClean="0">
                <a:solidFill>
                  <a:schemeClr val="tx1"/>
                </a:solidFill>
              </a:rPr>
              <a:t>The epithelial membrane are classified according to the :</a:t>
            </a:r>
            <a:endParaRPr lang="en-US" sz="3800" dirty="0" smtClean="0">
              <a:solidFill>
                <a:schemeClr val="tx1"/>
              </a:solidFill>
            </a:endParaRPr>
          </a:p>
          <a:p>
            <a:pPr algn="just"/>
            <a:r>
              <a:rPr lang="en-US" sz="3800" i="1" dirty="0" smtClean="0">
                <a:solidFill>
                  <a:srgbClr val="FF0000"/>
                </a:solidFill>
              </a:rPr>
              <a:t>A</a:t>
            </a:r>
            <a:r>
              <a:rPr lang="en-US" sz="3800" i="1" dirty="0" smtClean="0">
                <a:solidFill>
                  <a:schemeClr val="tx1"/>
                </a:solidFill>
              </a:rPr>
              <a:t> </a:t>
            </a:r>
            <a:r>
              <a:rPr lang="en-US" sz="3800" i="1" dirty="0" smtClean="0">
                <a:solidFill>
                  <a:schemeClr val="tx1"/>
                </a:solidFill>
              </a:rPr>
              <a:t>–Number of cell layers between basal lamina and free surface.</a:t>
            </a:r>
          </a:p>
          <a:p>
            <a:pPr algn="just"/>
            <a:r>
              <a:rPr lang="en-US" sz="3800" i="1" dirty="0" smtClean="0">
                <a:solidFill>
                  <a:schemeClr val="tx1"/>
                </a:solidFill>
              </a:rPr>
              <a:t> </a:t>
            </a:r>
            <a:endParaRPr lang="en-US" sz="3800" dirty="0" smtClean="0">
              <a:solidFill>
                <a:schemeClr val="tx1"/>
              </a:solidFill>
            </a:endParaRPr>
          </a:p>
          <a:p>
            <a:pPr algn="just"/>
            <a:r>
              <a:rPr lang="en-US" sz="4200" i="1" dirty="0" smtClean="0">
                <a:solidFill>
                  <a:schemeClr val="tx1"/>
                </a:solidFill>
              </a:rPr>
              <a:t>1– Simple epithelium :it is formed from single layer of cells, and each cell contacts basement membrane and usually reach the free surface  .</a:t>
            </a:r>
          </a:p>
          <a:p>
            <a:pPr algn="just"/>
            <a:r>
              <a:rPr lang="en-US" sz="4200" i="1" dirty="0" smtClean="0">
                <a:solidFill>
                  <a:schemeClr val="tx1"/>
                </a:solidFill>
              </a:rPr>
              <a:t> </a:t>
            </a:r>
            <a:endParaRPr lang="en-US" sz="4200" dirty="0" smtClean="0">
              <a:solidFill>
                <a:schemeClr val="tx1"/>
              </a:solidFill>
            </a:endParaRPr>
          </a:p>
          <a:p>
            <a:pPr algn="just"/>
            <a:r>
              <a:rPr lang="en-US" sz="4200" i="1" dirty="0" smtClean="0">
                <a:solidFill>
                  <a:schemeClr val="tx1"/>
                </a:solidFill>
              </a:rPr>
              <a:t>2 – Stratified epithelium :it is designed to withstands wear and tear , composed of more than one cell layers but only the basal layer resting on the basement membrane</a:t>
            </a:r>
            <a:endParaRPr lang="ar-IQ" sz="4200" i="1" dirty="0"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43000"/>
            <a:ext cx="8686800" cy="1143000"/>
          </a:xfrm>
        </p:spPr>
        <p:txBody>
          <a:bodyPr>
            <a:normAutofit fontScale="90000"/>
          </a:bodyPr>
          <a:lstStyle/>
          <a:p>
            <a:pPr algn="l"/>
            <a:r>
              <a:rPr lang="en-US" sz="2700" i="1" dirty="0" smtClean="0">
                <a:solidFill>
                  <a:srgbClr val="FF0000"/>
                </a:solidFill>
              </a:rPr>
              <a:t>B</a:t>
            </a:r>
            <a:r>
              <a:rPr lang="en-US" sz="2700" i="1" dirty="0" smtClean="0"/>
              <a:t> </a:t>
            </a:r>
            <a:r>
              <a:rPr lang="en-US" sz="2700" i="1" dirty="0" smtClean="0"/>
              <a:t>– </a:t>
            </a:r>
            <a:r>
              <a:rPr lang="en-US" sz="2700" i="1" dirty="0" smtClean="0"/>
              <a:t>According to </a:t>
            </a:r>
            <a:r>
              <a:rPr lang="en-US" sz="2700" i="1" dirty="0" smtClean="0"/>
              <a:t>morphology of the epithelial surface cells .</a:t>
            </a:r>
            <a:r>
              <a:rPr lang="en-US" sz="2700" dirty="0" smtClean="0"/>
              <a:t/>
            </a:r>
            <a:br>
              <a:rPr lang="en-US" sz="2700" dirty="0" smtClean="0"/>
            </a:br>
            <a:r>
              <a:rPr lang="en-US" b="1" i="1" dirty="0" smtClean="0"/>
              <a:t/>
            </a:r>
            <a:br>
              <a:rPr lang="en-US" b="1" i="1" dirty="0" smtClean="0"/>
            </a:br>
            <a:r>
              <a:rPr lang="en-US" sz="2700" b="1" i="1" dirty="0" smtClean="0"/>
              <a:t>1 – Simple squamous epithelium:</a:t>
            </a:r>
            <a:r>
              <a:rPr lang="en-US" sz="2700" dirty="0" smtClean="0"/>
              <a:t/>
            </a:r>
            <a:br>
              <a:rPr lang="en-US" sz="2700" dirty="0" smtClean="0"/>
            </a:br>
            <a:r>
              <a:rPr lang="en-US" dirty="0" smtClean="0"/>
              <a:t/>
            </a:r>
            <a:br>
              <a:rPr lang="en-US" dirty="0" smtClean="0"/>
            </a:br>
            <a:endParaRPr lang="ar-IQ" dirty="0"/>
          </a:p>
        </p:txBody>
      </p:sp>
      <p:sp>
        <p:nvSpPr>
          <p:cNvPr id="3" name="Subtitle 2"/>
          <p:cNvSpPr>
            <a:spLocks noGrp="1"/>
          </p:cNvSpPr>
          <p:nvPr>
            <p:ph type="subTitle" idx="1"/>
          </p:nvPr>
        </p:nvSpPr>
        <p:spPr>
          <a:xfrm>
            <a:off x="381000" y="2590800"/>
            <a:ext cx="8458200" cy="3505200"/>
          </a:xfrm>
        </p:spPr>
        <p:txBody>
          <a:bodyPr>
            <a:normAutofit/>
          </a:bodyPr>
          <a:lstStyle/>
          <a:p>
            <a:pPr algn="just"/>
            <a:r>
              <a:rPr lang="en-US" sz="2400" i="1" dirty="0" smtClean="0">
                <a:solidFill>
                  <a:schemeClr val="tx1"/>
                </a:solidFill>
              </a:rPr>
              <a:t>Is composed of single layer of tightly packed ,flattened cells . When viewed from the surface, the nucleus is bulges to form look like fried egg in plate . Its lined the blood and lymphatic vessels ;therefore ,it called endothelium .but when lined the body cavities it called </a:t>
            </a:r>
            <a:r>
              <a:rPr lang="en-US" sz="2400" i="1" dirty="0" err="1" smtClean="0">
                <a:solidFill>
                  <a:schemeClr val="tx1"/>
                </a:solidFill>
              </a:rPr>
              <a:t>mesoththelium</a:t>
            </a:r>
            <a:r>
              <a:rPr lang="en-US" sz="2400" i="1" dirty="0" smtClean="0">
                <a:solidFill>
                  <a:schemeClr val="tx1"/>
                </a:solidFill>
              </a:rPr>
              <a:t> ( peritoneum , pleura and pericardium ),however this type of epithelium lined the alveoli .</a:t>
            </a:r>
            <a:endParaRPr lang="en-US" sz="2400" dirty="0" smtClean="0">
              <a:solidFill>
                <a:schemeClr val="tx1"/>
              </a:solidFill>
            </a:endParaRP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371599"/>
          </a:xfrm>
        </p:spPr>
        <p:txBody>
          <a:bodyPr>
            <a:normAutofit fontScale="90000"/>
          </a:bodyPr>
          <a:lstStyle/>
          <a:p>
            <a:r>
              <a:rPr lang="en-US" b="1" i="1" dirty="0" smtClean="0"/>
              <a:t>2 –Simple cuboidal epithelium</a:t>
            </a:r>
            <a:r>
              <a:rPr lang="en-US" i="1" dirty="0" smtClean="0"/>
              <a:t> : </a:t>
            </a:r>
            <a:r>
              <a:rPr lang="en-US" dirty="0" smtClean="0"/>
              <a:t/>
            </a:r>
            <a:br>
              <a:rPr lang="en-US" dirty="0" smtClean="0"/>
            </a:br>
            <a:endParaRPr lang="ar-IQ" dirty="0"/>
          </a:p>
        </p:txBody>
      </p:sp>
      <p:sp>
        <p:nvSpPr>
          <p:cNvPr id="3" name="Subtitle 2"/>
          <p:cNvSpPr>
            <a:spLocks noGrp="1"/>
          </p:cNvSpPr>
          <p:nvPr>
            <p:ph type="subTitle" idx="1"/>
          </p:nvPr>
        </p:nvSpPr>
        <p:spPr>
          <a:xfrm>
            <a:off x="762000" y="1447800"/>
            <a:ext cx="7848600" cy="4191000"/>
          </a:xfrm>
        </p:spPr>
        <p:txBody>
          <a:bodyPr>
            <a:normAutofit/>
          </a:bodyPr>
          <a:lstStyle/>
          <a:p>
            <a:pPr algn="just"/>
            <a:r>
              <a:rPr lang="en-US" sz="2400" i="1" dirty="0" smtClean="0">
                <a:solidFill>
                  <a:schemeClr val="tx1"/>
                </a:solidFill>
              </a:rPr>
              <a:t>A single layer of polygonal- shaped cells . When viewed in a section cut the cells present a square with centrally rounded nucleus .This epithelium make up the duct of many gland , the covering of ovary and compose  kidney tubules .</a:t>
            </a: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fontScale="90000"/>
          </a:bodyPr>
          <a:lstStyle/>
          <a:p>
            <a:r>
              <a:rPr lang="en-US" b="1" i="1" dirty="0" smtClean="0"/>
              <a:t>3 – simple columnar epithelium :</a:t>
            </a:r>
            <a:r>
              <a:rPr lang="en-US" dirty="0" smtClean="0"/>
              <a:t/>
            </a:r>
            <a:br>
              <a:rPr lang="en-US" dirty="0" smtClean="0"/>
            </a:br>
            <a:endParaRPr lang="ar-IQ" dirty="0"/>
          </a:p>
        </p:txBody>
      </p:sp>
      <p:sp>
        <p:nvSpPr>
          <p:cNvPr id="3" name="Subtitle 2"/>
          <p:cNvSpPr>
            <a:spLocks noGrp="1"/>
          </p:cNvSpPr>
          <p:nvPr>
            <p:ph type="subTitle" idx="1"/>
          </p:nvPr>
        </p:nvSpPr>
        <p:spPr>
          <a:xfrm>
            <a:off x="838200" y="914400"/>
            <a:ext cx="7696200" cy="4724400"/>
          </a:xfrm>
        </p:spPr>
        <p:txBody>
          <a:bodyPr>
            <a:normAutofit/>
          </a:bodyPr>
          <a:lstStyle/>
          <a:p>
            <a:pPr rtl="1"/>
            <a:r>
              <a:rPr lang="en-US" sz="2400" i="1" dirty="0" smtClean="0"/>
              <a:t> </a:t>
            </a:r>
            <a:endParaRPr lang="en-US" sz="2400" dirty="0" smtClean="0"/>
          </a:p>
          <a:p>
            <a:pPr algn="just"/>
            <a:r>
              <a:rPr lang="en-US" sz="2400" i="1" dirty="0" smtClean="0">
                <a:solidFill>
                  <a:schemeClr val="tx1"/>
                </a:solidFill>
              </a:rPr>
              <a:t>Consist of single continuous layer of tall hexagonal cells with a basal oval nucleus , this type of epithelium found in the lining much of the digestive tract , gall bladder .</a:t>
            </a:r>
          </a:p>
          <a:p>
            <a:pPr algn="l" rtl="1"/>
            <a:r>
              <a:rPr lang="en-US" sz="2400" i="1" dirty="0" smtClean="0">
                <a:solidFill>
                  <a:schemeClr val="tx1"/>
                </a:solidFill>
              </a:rPr>
              <a:t>Simple columnar epithelium may be exhibit a striated border (</a:t>
            </a:r>
            <a:r>
              <a:rPr lang="en-US" sz="2400" i="1" dirty="0" err="1" smtClean="0">
                <a:solidFill>
                  <a:schemeClr val="tx1"/>
                </a:solidFill>
              </a:rPr>
              <a:t>micrvilli</a:t>
            </a:r>
            <a:r>
              <a:rPr lang="en-US" sz="2400" i="1" dirty="0" smtClean="0">
                <a:solidFill>
                  <a:schemeClr val="tx1"/>
                </a:solidFill>
              </a:rPr>
              <a:t> ) : narrow finger like cytoplasmic  processes projection from the apical surface of cell .</a:t>
            </a:r>
          </a:p>
          <a:p>
            <a:pPr algn="l" rtl="1"/>
            <a:r>
              <a:rPr lang="en-US" sz="2400" i="1" dirty="0" smtClean="0">
                <a:solidFill>
                  <a:schemeClr val="tx1"/>
                </a:solidFill>
              </a:rPr>
              <a:t>Goblet cell may be found with this type of epithelium .</a:t>
            </a:r>
          </a:p>
          <a:p>
            <a:pPr algn="just"/>
            <a:endParaRPr lang="en-US" sz="2400" dirty="0" smtClean="0">
              <a:solidFill>
                <a:schemeClr val="tx1"/>
              </a:solidFill>
            </a:endParaRP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1066799"/>
          </a:xfrm>
        </p:spPr>
        <p:txBody>
          <a:bodyPr>
            <a:noAutofit/>
          </a:bodyPr>
          <a:lstStyle/>
          <a:p>
            <a:r>
              <a:rPr lang="en-US" sz="3600" b="1" i="1" dirty="0" smtClean="0"/>
              <a:t>4 – Pseudo stratified columnar epithelium</a:t>
            </a:r>
            <a:endParaRPr lang="ar-IQ" sz="3600" dirty="0"/>
          </a:p>
        </p:txBody>
      </p:sp>
      <p:sp>
        <p:nvSpPr>
          <p:cNvPr id="3" name="Subtitle 2"/>
          <p:cNvSpPr>
            <a:spLocks noGrp="1"/>
          </p:cNvSpPr>
          <p:nvPr>
            <p:ph type="subTitle" idx="1"/>
          </p:nvPr>
        </p:nvSpPr>
        <p:spPr>
          <a:xfrm>
            <a:off x="381000" y="1295400"/>
            <a:ext cx="8458200" cy="4343400"/>
          </a:xfrm>
        </p:spPr>
        <p:txBody>
          <a:bodyPr>
            <a:normAutofit/>
          </a:bodyPr>
          <a:lstStyle/>
          <a:p>
            <a:pPr algn="just"/>
            <a:r>
              <a:rPr lang="en-US" sz="1900" i="1" dirty="0" smtClean="0">
                <a:solidFill>
                  <a:schemeClr val="tx1"/>
                </a:solidFill>
              </a:rPr>
              <a:t>Pseudo stratified columnar epithelium appears to consist of more than one layer of cells . All the cells are in contact with the basal membrane but not every cell reach's the luminal surface , the nuclei lie in different levels , causing the stratified appearance .</a:t>
            </a:r>
            <a:endParaRPr lang="en-US" sz="1900" dirty="0" smtClean="0">
              <a:solidFill>
                <a:schemeClr val="tx1"/>
              </a:solidFill>
            </a:endParaRPr>
          </a:p>
          <a:p>
            <a:pPr algn="just"/>
            <a:r>
              <a:rPr lang="en-US" sz="1900" i="1" dirty="0" smtClean="0">
                <a:solidFill>
                  <a:schemeClr val="tx1"/>
                </a:solidFill>
              </a:rPr>
              <a:t>The common form of this type of epithelium is ciliated :have cilia in the apical surface (with goblet cell ) . Found lining trachea ,Epididymis , vas deference .</a:t>
            </a:r>
            <a:endParaRPr lang="en-US" sz="1900" dirty="0" smtClean="0">
              <a:solidFill>
                <a:schemeClr val="tx1"/>
              </a:solidFill>
            </a:endParaRPr>
          </a:p>
          <a:p>
            <a:pPr algn="just"/>
            <a:endParaRPr lang="ar-IQ"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761</Words>
  <Application>Microsoft Office PowerPoint</Application>
  <PresentationFormat>On-screen Show (4:3)</PresentationFormat>
  <Paragraphs>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Epithelium </vt:lpstr>
      <vt:lpstr>The principal functions of epithelium are :</vt:lpstr>
      <vt:lpstr>Slide 3</vt:lpstr>
      <vt:lpstr>Basement membrane : </vt:lpstr>
      <vt:lpstr>Classification of Epithelial membrane : </vt:lpstr>
      <vt:lpstr>B – According to morphology of the epithelial surface cells .  1 – Simple squamous epithelium:  </vt:lpstr>
      <vt:lpstr>2 –Simple cuboidal epithelium :  </vt:lpstr>
      <vt:lpstr>3 – simple columnar epithelium : </vt:lpstr>
      <vt:lpstr>4 – Pseudo stratified columnar epithelium</vt:lpstr>
      <vt:lpstr>Slide 10</vt:lpstr>
      <vt:lpstr>Slide 11</vt:lpstr>
      <vt:lpstr>Type of stratified Epithelium :  1 – Squamous  </vt:lpstr>
      <vt:lpstr>2 – Cuboidal : </vt:lpstr>
      <vt:lpstr>3 – columnar : </vt:lpstr>
      <vt:lpstr>4 – Transitional Epithelium : </vt:lpstr>
      <vt:lpstr>Junctional complexes ( intercellular junction )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Epithelium Epithelial membrane</dc:title>
  <dc:creator>Ammar</dc:creator>
  <cp:lastModifiedBy>Ammar</cp:lastModifiedBy>
  <cp:revision>20</cp:revision>
  <dcterms:created xsi:type="dcterms:W3CDTF">2006-08-16T00:00:00Z</dcterms:created>
  <dcterms:modified xsi:type="dcterms:W3CDTF">2013-10-19T07:11:15Z</dcterms:modified>
</cp:coreProperties>
</file>